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4" r:id="rId4"/>
    <p:sldId id="259" r:id="rId5"/>
    <p:sldId id="261" r:id="rId6"/>
    <p:sldId id="265" r:id="rId7"/>
    <p:sldId id="260" r:id="rId8"/>
    <p:sldId id="263" r:id="rId9"/>
    <p:sldId id="266" r:id="rId10"/>
    <p:sldId id="268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98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8" d="100"/>
        <a:sy n="78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65442-3C58-4516-8674-34FF7BF9D96E}" type="datetimeFigureOut">
              <a:rPr lang="ru-RU" smtClean="0"/>
              <a:pPr/>
              <a:t>25.06.2024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E483F-AA55-4EFB-B9B6-5435B06FB78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2057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65442-3C58-4516-8674-34FF7BF9D96E}" type="datetimeFigureOut">
              <a:rPr lang="ru-RU" smtClean="0"/>
              <a:pPr/>
              <a:t>25.06.2024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E483F-AA55-4EFB-B9B6-5435B06FB78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4188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65442-3C58-4516-8674-34FF7BF9D96E}" type="datetimeFigureOut">
              <a:rPr lang="ru-RU" smtClean="0"/>
              <a:pPr/>
              <a:t>25.06.2024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E483F-AA55-4EFB-B9B6-5435B06FB78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7463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65442-3C58-4516-8674-34FF7BF9D96E}" type="datetimeFigureOut">
              <a:rPr lang="ru-RU" smtClean="0"/>
              <a:pPr/>
              <a:t>25.06.2024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E483F-AA55-4EFB-B9B6-5435B06FB78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164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65442-3C58-4516-8674-34FF7BF9D96E}" type="datetimeFigureOut">
              <a:rPr lang="ru-RU" smtClean="0"/>
              <a:pPr/>
              <a:t>25.06.2024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E483F-AA55-4EFB-B9B6-5435B06FB78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2542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65442-3C58-4516-8674-34FF7BF9D96E}" type="datetimeFigureOut">
              <a:rPr lang="ru-RU" smtClean="0"/>
              <a:pPr/>
              <a:t>25.06.2024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E483F-AA55-4EFB-B9B6-5435B06FB78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879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65442-3C58-4516-8674-34FF7BF9D96E}" type="datetimeFigureOut">
              <a:rPr lang="ru-RU" smtClean="0"/>
              <a:pPr/>
              <a:t>25.06.2024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E483F-AA55-4EFB-B9B6-5435B06FB78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1235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65442-3C58-4516-8674-34FF7BF9D96E}" type="datetimeFigureOut">
              <a:rPr lang="ru-RU" smtClean="0"/>
              <a:pPr/>
              <a:t>25.06.2024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E483F-AA55-4EFB-B9B6-5435B06FB78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7148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65442-3C58-4516-8674-34FF7BF9D96E}" type="datetimeFigureOut">
              <a:rPr lang="ru-RU" smtClean="0"/>
              <a:pPr/>
              <a:t>25.06.2024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E483F-AA55-4EFB-B9B6-5435B06FB78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3568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65442-3C58-4516-8674-34FF7BF9D96E}" type="datetimeFigureOut">
              <a:rPr lang="ru-RU" smtClean="0"/>
              <a:pPr/>
              <a:t>25.06.2024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E483F-AA55-4EFB-B9B6-5435B06FB78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3276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65442-3C58-4516-8674-34FF7BF9D96E}" type="datetimeFigureOut">
              <a:rPr lang="ru-RU" smtClean="0"/>
              <a:pPr/>
              <a:t>25.06.2024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E483F-AA55-4EFB-B9B6-5435B06FB78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3682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E65442-3C58-4516-8674-34FF7BF9D96E}" type="datetimeFigureOut">
              <a:rPr lang="ru-RU" smtClean="0"/>
              <a:pPr/>
              <a:t>25.06.2024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E483F-AA55-4EFB-B9B6-5435B06FB78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4302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5"/>
          <a:stretch/>
        </p:blipFill>
        <p:spPr bwMode="auto">
          <a:xfrm>
            <a:off x="0" y="0"/>
            <a:ext cx="917467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87624" y="1556791"/>
            <a:ext cx="641073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i="1" cap="none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</a:rPr>
              <a:t>ОНИ ЗАЩИЩАЛИ РОДИНУ</a:t>
            </a:r>
            <a:endParaRPr lang="ru-RU" sz="3200" b="1" i="1" cap="none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59210" y="2274838"/>
            <a:ext cx="6083718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72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ЗИНА </a:t>
            </a:r>
          </a:p>
          <a:p>
            <a:pPr algn="ctr"/>
            <a:r>
              <a:rPr lang="ru-RU" sz="72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ПОРТНОВА</a:t>
            </a:r>
            <a:endParaRPr lang="ru-RU" sz="7200" b="1" u="sng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17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1696"/>
            <a:ext cx="3962400" cy="5080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436328" y="191696"/>
            <a:ext cx="446449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800" b="1" i="1" dirty="0" smtClean="0">
                <a:solidFill>
                  <a:srgbClr val="002060"/>
                </a:solidFill>
              </a:rPr>
              <a:t>Они были обыкновенными мальчишками и девчонками. Но им выпало родиться в необыкновенное время. В трагическое время. И оно их заставило стать героями. Дети-Герои... В память о них... Одно из имён, которое нельзя не вспомнить — Зина Портнова. Девочка, ставшая посмертно Героем Советского Союза...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04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39545" y="301039"/>
            <a:ext cx="410445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 smtClean="0">
                <a:solidFill>
                  <a:srgbClr val="002060"/>
                </a:solidFill>
              </a:rPr>
              <a:t>Зина родилась 20 февраля 1926  года в  Ленинграде  в семье рабочего Кировского завода Мартына Нестеро-вича Портнова. Училась в обычной городской школе</a:t>
            </a:r>
          </a:p>
          <a:p>
            <a:pPr algn="just"/>
            <a:r>
              <a:rPr lang="ru-RU" sz="2400" b="1" i="1" dirty="0" smtClean="0">
                <a:solidFill>
                  <a:srgbClr val="002060"/>
                </a:solidFill>
              </a:rPr>
              <a:t> № 385, где в 1937 году её приняли в пионерскую орга-низацию.  Девочка хорошо училась,  мечтала   стать балериной. 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93" r="14238"/>
          <a:stretch/>
        </p:blipFill>
        <p:spPr bwMode="auto">
          <a:xfrm>
            <a:off x="4860032" y="188639"/>
            <a:ext cx="4136293" cy="407890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91680" y="4269257"/>
            <a:ext cx="730464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 smtClean="0">
                <a:solidFill>
                  <a:srgbClr val="002060"/>
                </a:solidFill>
              </a:rPr>
              <a:t>В июне 1941 года семиклассница Зина и её сестра Галя поехали на каникулы к бабушке в Белоруссию, в деревню Зуя возле станции Оболь в Витебской области. Там их и застала война. Детство кончилось. Сёстры оказались на оккупированной немцами территории. 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23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03646" y="188640"/>
            <a:ext cx="7544127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i="1" dirty="0" smtClean="0">
                <a:solidFill>
                  <a:srgbClr val="002060"/>
                </a:solidFill>
              </a:rPr>
              <a:t>В 1942 году сёстры Портновы вступили в организацию </a:t>
            </a:r>
            <a:r>
              <a:rPr lang="ru-RU" sz="2200" b="1" i="1" u="sng" dirty="0" smtClean="0">
                <a:solidFill>
                  <a:srgbClr val="C00000"/>
                </a:solidFill>
              </a:rPr>
              <a:t>«Юные мстители». </a:t>
            </a:r>
            <a:r>
              <a:rPr lang="ru-RU" sz="2200" b="1" i="1" dirty="0" smtClean="0">
                <a:solidFill>
                  <a:srgbClr val="002060"/>
                </a:solidFill>
              </a:rPr>
              <a:t>Почти все её участники были учени-ками Обольской средней школы, собранные под руковод-ством 20-летней Ефросиньи Зеньковой. Очень скоро Зина заслужила доверие товарищей: её избрали членом руко-водящего комитета организации, а восьмилетнюю Галю назначили связной. Дети поклялись мстить фашистам за горе и муки народа.</a:t>
            </a:r>
            <a:endParaRPr lang="ru-RU" sz="2200" b="1" i="1" dirty="0">
              <a:solidFill>
                <a:srgbClr val="00206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6325" y="2490599"/>
            <a:ext cx="3981450" cy="41764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13030" y="2976534"/>
            <a:ext cx="356267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smtClean="0">
                <a:solidFill>
                  <a:srgbClr val="002060"/>
                </a:solidFill>
              </a:rPr>
              <a:t>Ребята  вели  борьбу с фаши-стскими оккупантами. Ими была взорвана водокачка, что задержало отправку на фронт десять фашистских эшелонов. Отвлекая проти-вника, «Мстители»  разру-шали мосты и шоссе, взорва-ли местную электростан-цию, сожгли завод.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508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83768" y="260648"/>
            <a:ext cx="6408712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 smtClean="0">
                <a:solidFill>
                  <a:srgbClr val="002060"/>
                </a:solidFill>
              </a:rPr>
              <a:t>    Неподалёку от Оболи, в посёлке торфозавода, расположилась немецкая офицерская школа. Сюда съезжались на переподготовку из-под Ленинграда, Новго-рода, Смоленска и Орла артиллеристы и танкисты фашистской армии.</a:t>
            </a:r>
          </a:p>
          <a:p>
            <a:pPr algn="just"/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smtClean="0">
                <a:solidFill>
                  <a:srgbClr val="002060"/>
                </a:solidFill>
              </a:rPr>
              <a:t>   Юные подпольщики Оболи задумали истребить фашистов. Зине удалось устроиться на работу в немецкую столовую. Поработав там немного, она осуществила  эффективную операцию – отравила пищу для немецких солдат. Более 100 фашистов пострадали от её обеда. </a:t>
            </a:r>
          </a:p>
          <a:p>
            <a:pPr algn="just"/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smtClean="0">
                <a:solidFill>
                  <a:srgbClr val="002060"/>
                </a:solidFill>
              </a:rPr>
              <a:t>   Немцы стали обвинять Зину.  Желая доказать свою непричастность, девочка попробовала отравленный суп и лишь чудом осталась жива.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28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331640" y="730072"/>
            <a:ext cx="4572000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Чтобы уберечь Зину от возможного ареста, подпольщики переправили её к партизанам в лес. У партизан Зина Портнова стала разведчицей, а Галя - помощницей санитарки. В декабре 1943 года, возвращаясь с задания по выяснению причин провала организации «Юные мстители», она была  схвачена в деревне Мостище, где её выдал предатель.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55" b="100000" l="54000" r="96400">
                        <a14:foregroundMark x1="79400" y1="15849" x2="74800" y2="31698"/>
                        <a14:foregroundMark x1="72600" y1="22264" x2="70800" y2="26415"/>
                        <a14:foregroundMark x1="80000" y1="34717" x2="79800" y2="39245"/>
                        <a14:foregroundMark x1="78600" y1="32830" x2="76000" y2="34717"/>
                        <a14:backgroundMark x1="89400" y1="43396" x2="91600" y2="550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240"/>
          <a:stretch/>
        </p:blipFill>
        <p:spPr bwMode="auto">
          <a:xfrm>
            <a:off x="5580112" y="192405"/>
            <a:ext cx="3856096" cy="42791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4344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60648"/>
            <a:ext cx="5753100" cy="426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23728" y="4527848"/>
            <a:ext cx="68332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 smtClean="0">
                <a:solidFill>
                  <a:srgbClr val="002060"/>
                </a:solidFill>
              </a:rPr>
              <a:t>Во время одного из допросов Зине удалось схва-тить со стола пистолет, убить следователя и двух гестаповцев и, воспользовавшись перепо-лохом, выбраться из здания. Она пыталась убе-жать, но была схвачена.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6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03648" y="260648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 smtClean="0">
                <a:solidFill>
                  <a:srgbClr val="002060"/>
                </a:solidFill>
              </a:rPr>
              <a:t>Больше месяца немцы зверски пытали девочку, они хотели, чтобы она предала своих товарищей. </a:t>
            </a:r>
            <a:r>
              <a:rPr lang="ru-RU" sz="2400" b="1" i="1" dirty="0" smtClean="0">
                <a:solidFill>
                  <a:srgbClr val="002060"/>
                </a:solidFill>
              </a:rPr>
              <a:t>Но </a:t>
            </a:r>
            <a:r>
              <a:rPr lang="ru-RU" sz="2400" b="1" i="1" dirty="0" smtClean="0">
                <a:solidFill>
                  <a:srgbClr val="002060"/>
                </a:solidFill>
              </a:rPr>
              <a:t>дав клятву верности Родине, Зина сдержала её.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627784" y="3240792"/>
            <a:ext cx="61679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</a:rPr>
              <a:t>«…Мысль о сестрёнке снова и снова заставляла трепетать её сердце. "Милая Галочка! Ты осталась одна... Вспоминай меня, если останешься в живых... Мамочка, отец, помните свою Зину</a:t>
            </a:r>
            <a:r>
              <a:rPr lang="ru-RU" sz="2400" b="1" i="1" dirty="0" smtClean="0">
                <a:solidFill>
                  <a:srgbClr val="C00000"/>
                </a:solidFill>
              </a:rPr>
              <a:t>"...»</a:t>
            </a:r>
            <a:endParaRPr lang="ru-RU" sz="24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05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61200" y="1012953"/>
            <a:ext cx="4572000" cy="48320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За проявленный героизм в борьбе с немецко-фашистскими захватчиками Указом Президиума Верховного Совета СССР от 1 июля 1958 года Портновой Зинаиде Мартыновне посмертно присвоено звание </a:t>
            </a:r>
            <a:r>
              <a:rPr lang="ru-RU" sz="2800" b="1" i="1" dirty="0" smtClean="0">
                <a:solidFill>
                  <a:srgbClr val="C00000"/>
                </a:solidFill>
              </a:rPr>
              <a:t>Героя Советского Союза</a:t>
            </a:r>
            <a:r>
              <a:rPr lang="ru-RU" sz="2800" b="1" dirty="0" smtClean="0">
                <a:solidFill>
                  <a:srgbClr val="002060"/>
                </a:solidFill>
              </a:rPr>
              <a:t>.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160" y="1100137"/>
            <a:ext cx="2667000" cy="46577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491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0" y="1209675"/>
            <a:ext cx="6667500" cy="443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447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799" y="228600"/>
            <a:ext cx="4267201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9085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518</Words>
  <Application>Microsoft Office PowerPoint</Application>
  <PresentationFormat>Экран (4:3)</PresentationFormat>
  <Paragraphs>17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Arial Black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Павел Алексеев</cp:lastModifiedBy>
  <cp:revision>15</cp:revision>
  <dcterms:created xsi:type="dcterms:W3CDTF">2015-04-10T14:30:52Z</dcterms:created>
  <dcterms:modified xsi:type="dcterms:W3CDTF">2024-06-25T05:38:53Z</dcterms:modified>
</cp:coreProperties>
</file>